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AF8FBBC-4E59-4CAD-9DDA-ADA5F9D0E993}">
  <a:tblStyle styleId="{DAF8FBBC-4E59-4CAD-9DDA-ADA5F9D0E99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schemas.openxmlformats.org/officeDocument/2006/relationships/slide" Target="slides/slide4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6ea1e51a29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6ea1e51a29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Avenir"/>
                <a:ea typeface="Avenir"/>
                <a:cs typeface="Avenir"/>
                <a:sym typeface="Avenir"/>
              </a:rPr>
              <a:t>This template should be used for one specific product or service that your company sells. </a:t>
            </a:r>
            <a:endParaRPr sz="16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80b37bdac5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80b37bdac5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This template should be used for your company’s overall marketing mix. Feel free to speak generally about your company or list each specific product/service.  </a:t>
            </a:r>
            <a:endParaRPr sz="16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80b37bdac5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80b37bdac5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This template can be used for a more structured marketing mix. Cut out the fluff and get right to the facts!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80b37bdac5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80b37bdac5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This template should be used for internal reference regarding the production details of a product / service. Its details should </a:t>
            </a:r>
            <a:r>
              <a:rPr b="1"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not</a:t>
            </a:r>
            <a:r>
              <a:rPr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be shared outside of the company. </a:t>
            </a:r>
            <a:endParaRPr sz="16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ft Aligned - Orange">
  <p:cSld name="Left Aligned - Orange">
    <p:bg>
      <p:bgPr>
        <a:solidFill>
          <a:srgbClr val="FFFFFF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41728" y="4422125"/>
            <a:ext cx="585216" cy="614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rkhanhessay.com/how-to-create-buyer-personas-a-students-guide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" name="Google Shape;57;p14"/>
          <p:cNvGraphicFramePr/>
          <p:nvPr/>
        </p:nvGraphicFramePr>
        <p:xfrm>
          <a:off x="0" y="707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{DAF8FBBC-4E59-4CAD-9DDA-ADA5F9D0E993}</a:tableStyleId>
              </a:tblPr>
              <a:tblGrid>
                <a:gridCol w="4572000"/>
                <a:gridCol w="4572000"/>
              </a:tblGrid>
              <a:tr h="2218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Avenir"/>
                          <a:ea typeface="Avenir"/>
                          <a:cs typeface="Avenir"/>
                          <a:sym typeface="Avenir"/>
                        </a:rPr>
                        <a:t>Product</a:t>
                      </a:r>
                      <a:endParaRPr b="1" sz="18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Name and describe your product.</a:t>
                      </a:r>
                      <a:endParaRPr i="1"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solidFill>
                      <a:srgbClr val="EAF0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Price</a:t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At which price point will you sell this product?</a:t>
                      </a:r>
                      <a:endParaRPr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solidFill>
                      <a:srgbClr val="EAF0F6"/>
                    </a:solidFill>
                  </a:tcPr>
                </a:tc>
              </a:tr>
              <a:tr h="2218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Place</a:t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List out the place(s) your product will be sold. </a:t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solidFill>
                      <a:srgbClr val="EAF0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Promotion</a:t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What tactics will you utilize to promote your product?</a:t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solidFill>
                      <a:srgbClr val="EAF0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" name="Google Shape;58;p14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{DAF8FBBC-4E59-4CAD-9DDA-ADA5F9D0E993}</a:tableStyleId>
              </a:tblPr>
              <a:tblGrid>
                <a:gridCol w="9144000"/>
              </a:tblGrid>
              <a:tr h="707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latin typeface="Avenir"/>
                          <a:ea typeface="Avenir"/>
                          <a:cs typeface="Avenir"/>
                          <a:sym typeface="Avenir"/>
                        </a:rPr>
                        <a:t>Single Product Marketing Mix Template</a:t>
                      </a:r>
                      <a:r>
                        <a:rPr lang="en" sz="2000">
                          <a:latin typeface="Avenir"/>
                          <a:ea typeface="Avenir"/>
                          <a:cs typeface="Avenir"/>
                          <a:sym typeface="Avenir"/>
                        </a:rPr>
                        <a:t> – [Product / Service Name]</a:t>
                      </a:r>
                      <a:endParaRPr sz="20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solidFill>
                      <a:srgbClr val="CBD6E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" name="Google Shape;63;p15"/>
          <p:cNvGraphicFramePr/>
          <p:nvPr/>
        </p:nvGraphicFramePr>
        <p:xfrm>
          <a:off x="0" y="707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{DAF8FBBC-4E59-4CAD-9DDA-ADA5F9D0E993}</a:tableStyleId>
              </a:tblPr>
              <a:tblGrid>
                <a:gridCol w="4572000"/>
                <a:gridCol w="4572000"/>
              </a:tblGrid>
              <a:tr h="2218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Avenir"/>
                          <a:ea typeface="Avenir"/>
                          <a:cs typeface="Avenir"/>
                          <a:sym typeface="Avenir"/>
                        </a:rPr>
                        <a:t>Product</a:t>
                      </a:r>
                      <a:endParaRPr b="1" sz="18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Name and describe all the products and services your company sells.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Example: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venir"/>
                        <a:buChar char="●"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Product 1: Name and purpose. 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venir"/>
                        <a:buChar char="●"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Product 2: Name and purpose.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venir"/>
                        <a:buChar char="●"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Product 3: Name and purpose. 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solidFill>
                      <a:srgbClr val="F0F1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Price</a:t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Lay out the price point(s) of your product and/or service line. This section can be an itemized list to correspond with your previous slide, or it can be a dollar range with an explanation.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Example: “Our products range between $8 and $23 in price to the consumer, which helps us appeal to buyers looking for both a bargain and a higher-value item.”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solidFill>
                      <a:srgbClr val="F0F1FA"/>
                    </a:solidFill>
                  </a:tcPr>
                </a:tc>
              </a:tr>
              <a:tr h="2218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Place</a:t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List the places where you sell each of your products and services, and note where some items are and are not available. 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Example: “Product #1 and Product #2 are available in stores throughout Boston and on our website, but Product #3 is an ecommerce exclusive for our online store.”</a:t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solidFill>
                      <a:srgbClr val="F0F1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Promotion</a:t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Identify the promotional tactics your company engages in, both for your business as a whole and for specific products / services. 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Example: [Company Name] relies on the following promotional channels.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venir"/>
                        <a:buChar char="●"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Blogging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venir"/>
                        <a:buChar char="●"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Google and Social Media Ads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venir"/>
                        <a:buChar char="●"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Video Marketing on YouTube and Social Media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solidFill>
                      <a:srgbClr val="F0F1F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4" name="Google Shape;64;p15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{DAF8FBBC-4E59-4CAD-9DDA-ADA5F9D0E993}</a:tableStyleId>
              </a:tblPr>
              <a:tblGrid>
                <a:gridCol w="9144000"/>
              </a:tblGrid>
              <a:tr h="707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latin typeface="Avenir"/>
                          <a:ea typeface="Avenir"/>
                          <a:cs typeface="Avenir"/>
                          <a:sym typeface="Avenir"/>
                        </a:rPr>
                        <a:t>Company Marketing Mix Template</a:t>
                      </a:r>
                      <a:r>
                        <a:rPr lang="en" sz="2000">
                          <a:latin typeface="Avenir"/>
                          <a:ea typeface="Avenir"/>
                          <a:cs typeface="Avenir"/>
                          <a:sym typeface="Avenir"/>
                        </a:rPr>
                        <a:t> – </a:t>
                      </a:r>
                      <a:r>
                        <a:rPr lang="en" sz="2000">
                          <a:latin typeface="Avenir"/>
                          <a:ea typeface="Avenir"/>
                          <a:cs typeface="Avenir"/>
                          <a:sym typeface="Avenir"/>
                        </a:rPr>
                        <a:t>[Company Name]</a:t>
                      </a:r>
                      <a:endParaRPr sz="20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solidFill>
                      <a:srgbClr val="6A78D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Google Shape;69;p16"/>
          <p:cNvGraphicFramePr/>
          <p:nvPr/>
        </p:nvGraphicFramePr>
        <p:xfrm>
          <a:off x="0" y="707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{DAF8FBBC-4E59-4CAD-9DDA-ADA5F9D0E993}</a:tableStyleId>
              </a:tblPr>
              <a:tblGrid>
                <a:gridCol w="4572000"/>
                <a:gridCol w="4572000"/>
              </a:tblGrid>
              <a:tr h="2218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Avenir"/>
                          <a:ea typeface="Avenir"/>
                          <a:cs typeface="Avenir"/>
                          <a:sym typeface="Avenir"/>
                        </a:rPr>
                        <a:t>Product</a:t>
                      </a:r>
                      <a:endParaRPr b="1" sz="18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Product Name: </a:t>
                      </a: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[Insert Product Name]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Product Launch Date: </a:t>
                      </a: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[Insert Product Launch Date]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Product 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 r:id="rId3"/>
                        </a:rPr>
                        <a:t>Buyer Persona(s)</a:t>
                      </a: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: [Insert Intended Buyer Persona(s)]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Product Description:</a:t>
                      </a: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 [Insert Brief 1-2 Sentence Product Description]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solidFill>
                      <a:srgbClr val="FFF3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Price</a:t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Price to Consumer: </a:t>
                      </a: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[Insert Sticker Price]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Price to Distributors / Stores:</a:t>
                      </a: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 [Insert if Applicable]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Contribution Margin:</a:t>
                      </a: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 [Insert if Applicable]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Revenue Goals: </a:t>
                      </a: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[Insert if Applicable]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Revenue to Date:</a:t>
                      </a: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 [Insert if Applicable]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solidFill>
                      <a:srgbClr val="FFF3EE"/>
                    </a:solidFill>
                  </a:tcPr>
                </a:tc>
              </a:tr>
              <a:tr h="2218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Plac</a:t>
                      </a:r>
                      <a:r>
                        <a:rPr b="1" lang="en" sz="18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e</a:t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Consumers may purchase this product on/at the following: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venir"/>
                        <a:buChar char="●"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Store / Website #1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venir"/>
                        <a:buChar char="●"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Store / Website #2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venir"/>
                        <a:buChar char="●"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Store / Website #3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venir"/>
                        <a:buChar char="●"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Store / Website #4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venir"/>
                        <a:buChar char="●"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Store / Website #5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solidFill>
                      <a:srgbClr val="FFF3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Promotion</a:t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Promotion channels / tactics for this product include: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venir"/>
                        <a:buChar char="●"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Promotion Channel / Tactic #1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venir"/>
                        <a:buChar char="●"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Promotion Channel / Tactic #2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venir"/>
                        <a:buChar char="●"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Promotion Channel / Tactic #3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venir"/>
                        <a:buChar char="●"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Promotion Channel / Tactic #4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venir"/>
                        <a:buChar char="●"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Promotion Channel / Tactic #5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solidFill>
                      <a:srgbClr val="FFF3EE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0" name="Google Shape;70;p16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{DAF8FBBC-4E59-4CAD-9DDA-ADA5F9D0E993}</a:tableStyleId>
              </a:tblPr>
              <a:tblGrid>
                <a:gridCol w="9144000"/>
              </a:tblGrid>
              <a:tr h="707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latin typeface="Avenir"/>
                          <a:ea typeface="Avenir"/>
                          <a:cs typeface="Avenir"/>
                          <a:sym typeface="Avenir"/>
                        </a:rPr>
                        <a:t>Structured Product Marketing Mix Template</a:t>
                      </a:r>
                      <a:r>
                        <a:rPr lang="en" sz="2000">
                          <a:latin typeface="Avenir"/>
                          <a:ea typeface="Avenir"/>
                          <a:cs typeface="Avenir"/>
                          <a:sym typeface="Avenir"/>
                        </a:rPr>
                        <a:t> – [Product / Service Name]</a:t>
                      </a:r>
                      <a:endParaRPr sz="20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solidFill>
                      <a:srgbClr val="FF8F5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Google Shape;75;p17"/>
          <p:cNvGraphicFramePr/>
          <p:nvPr/>
        </p:nvGraphicFramePr>
        <p:xfrm>
          <a:off x="0" y="707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{DAF8FBBC-4E59-4CAD-9DDA-ADA5F9D0E993}</a:tableStyleId>
              </a:tblPr>
              <a:tblGrid>
                <a:gridCol w="4572000"/>
                <a:gridCol w="4572000"/>
              </a:tblGrid>
              <a:tr h="2218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Avenir"/>
                          <a:ea typeface="Avenir"/>
                          <a:cs typeface="Avenir"/>
                          <a:sym typeface="Avenir"/>
                        </a:rPr>
                        <a:t>Product</a:t>
                      </a:r>
                      <a:endParaRPr b="1" sz="18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Name the product/service and provide a history on how and why it was developed.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solidFill>
                      <a:srgbClr val="FEF8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Price</a:t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What is the cost to produce the product/service? Include all fixed and variable costs, including R&amp;D. You can also highlight contribution margin, break even, and revenue goals.</a:t>
                      </a:r>
                      <a:endParaRPr i="1" sz="12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solidFill>
                      <a:srgbClr val="FEF8F0"/>
                    </a:solidFill>
                  </a:tcPr>
                </a:tc>
              </a:tr>
              <a:tr h="2218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Place</a:t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Describe where the product/service was developed, and if applicable, where it will be stored and/or shipped out of. </a:t>
                      </a:r>
                      <a:endParaRPr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solidFill>
                      <a:srgbClr val="FEF8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Promotion</a:t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Do you have any company promotional plans? How do you plan to utilize employees and current customers to promote your product?</a:t>
                      </a:r>
                      <a:endParaRPr sz="18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solidFill>
                      <a:srgbClr val="FEF8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6" name="Google Shape;76;p17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{DAF8FBBC-4E59-4CAD-9DDA-ADA5F9D0E993}</a:tableStyleId>
              </a:tblPr>
              <a:tblGrid>
                <a:gridCol w="9144000"/>
              </a:tblGrid>
              <a:tr h="707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latin typeface="Avenir"/>
                          <a:ea typeface="Avenir"/>
                          <a:cs typeface="Avenir"/>
                          <a:sym typeface="Avenir"/>
                        </a:rPr>
                        <a:t>Production</a:t>
                      </a:r>
                      <a:r>
                        <a:rPr b="1" lang="en" sz="2000">
                          <a:latin typeface="Avenir"/>
                          <a:ea typeface="Avenir"/>
                          <a:cs typeface="Avenir"/>
                          <a:sym typeface="Avenir"/>
                        </a:rPr>
                        <a:t> Product Marketing Mix Template</a:t>
                      </a:r>
                      <a:r>
                        <a:rPr lang="en" sz="2000">
                          <a:latin typeface="Avenir"/>
                          <a:ea typeface="Avenir"/>
                          <a:cs typeface="Avenir"/>
                          <a:sym typeface="Avenir"/>
                        </a:rPr>
                        <a:t> – [Product Name]</a:t>
                      </a:r>
                      <a:endParaRPr sz="20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solidFill>
                      <a:srgbClr val="F5C26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